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83" r:id="rId2"/>
    <p:sldId id="293" r:id="rId3"/>
    <p:sldId id="266" r:id="rId4"/>
    <p:sldId id="302" r:id="rId5"/>
    <p:sldId id="303" r:id="rId6"/>
    <p:sldId id="307" r:id="rId7"/>
    <p:sldId id="308" r:id="rId8"/>
    <p:sldId id="309" r:id="rId9"/>
    <p:sldId id="310" r:id="rId10"/>
    <p:sldId id="312" r:id="rId11"/>
    <p:sldId id="313" r:id="rId12"/>
    <p:sldId id="314" r:id="rId13"/>
    <p:sldId id="305" r:id="rId14"/>
    <p:sldId id="318" r:id="rId15"/>
    <p:sldId id="317" r:id="rId16"/>
    <p:sldId id="316" r:id="rId17"/>
    <p:sldId id="315" r:id="rId18"/>
    <p:sldId id="296" r:id="rId19"/>
  </p:sldIdLst>
  <p:sldSz cx="9144000" cy="6858000" type="screen4x3"/>
  <p:notesSz cx="6864350" cy="9996488"/>
  <p:embeddedFontLst>
    <p:embeddedFont>
      <p:font typeface="나눔고딕" panose="020D0604000000000000" pitchFamily="50" charset="-127"/>
      <p:regular r:id="rId22"/>
      <p:bold r:id="rId23"/>
    </p:embeddedFont>
    <p:embeddedFont>
      <p:font typeface="맑은 고딕" panose="020B0503020000020004" pitchFamily="50" charset="-127"/>
      <p:regular r:id="rId24"/>
      <p:bold r:id="rId2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  <p15:guide id="3" orient="horz" pos="3149">
          <p15:clr>
            <a:srgbClr val="A4A3A4"/>
          </p15:clr>
        </p15:guide>
        <p15:guide id="4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8456E"/>
    <a:srgbClr val="00B0A4"/>
    <a:srgbClr val="1D314E"/>
    <a:srgbClr val="3D3C3E"/>
    <a:srgbClr val="063656"/>
    <a:srgbClr val="569CF0"/>
    <a:srgbClr val="8DBDF7"/>
    <a:srgbClr val="5DAAFF"/>
    <a:srgbClr val="47B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13" autoAdjust="0"/>
    <p:restoredTop sz="86364" autoAdjust="0"/>
  </p:normalViewPr>
  <p:slideViewPr>
    <p:cSldViewPr snapToGrid="0">
      <p:cViewPr varScale="1">
        <p:scale>
          <a:sx n="116" d="100"/>
          <a:sy n="116" d="100"/>
        </p:scale>
        <p:origin x="1812" y="108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81" d="100"/>
          <a:sy n="81" d="100"/>
        </p:scale>
        <p:origin x="3990" y="114"/>
      </p:cViewPr>
      <p:guideLst>
        <p:guide orient="horz" pos="3131"/>
        <p:guide pos="2144"/>
        <p:guide orient="horz" pos="3149"/>
        <p:guide pos="216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ko-KR" sz="1200" smtClean="0"/>
              <a:t>2014</a:t>
            </a:r>
            <a:r>
              <a:rPr lang="en-US" altLang="ko-KR" sz="1200" baseline="0" smtClean="0"/>
              <a:t> vs 2015 </a:t>
            </a:r>
            <a:endParaRPr lang="ko-KR" altLang="en-US" sz="1200"/>
          </a:p>
        </c:rich>
      </c:tx>
      <c:layout>
        <c:manualLayout>
          <c:xMode val="edge"/>
          <c:yMode val="edge"/>
          <c:x val="0.40934891732283463"/>
          <c:y val="3.43750000000000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14864</c:v>
                </c:pt>
                <c:pt idx="1">
                  <c:v>16504</c:v>
                </c:pt>
                <c:pt idx="2">
                  <c:v>16496</c:v>
                </c:pt>
                <c:pt idx="3">
                  <c:v>15418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26904</c:v>
                </c:pt>
                <c:pt idx="1">
                  <c:v>29344</c:v>
                </c:pt>
                <c:pt idx="2">
                  <c:v>25056</c:v>
                </c:pt>
                <c:pt idx="3">
                  <c:v>41800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4517144"/>
        <c:axId val="304517536"/>
      </c:lineChart>
      <c:catAx>
        <c:axId val="304517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04517536"/>
        <c:crosses val="autoZero"/>
        <c:auto val="1"/>
        <c:lblAlgn val="ctr"/>
        <c:lblOffset val="100"/>
        <c:noMultiLvlLbl val="0"/>
      </c:catAx>
      <c:valAx>
        <c:axId val="304517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04517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8212" y="0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" y="9494929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8212" y="9494929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8212" y="0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9300"/>
            <a:ext cx="500062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2" tIns="46085" rIns="92172" bIns="4608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436" y="4748333"/>
            <a:ext cx="5491480" cy="4498419"/>
          </a:xfrm>
          <a:prstGeom prst="rect">
            <a:avLst/>
          </a:prstGeom>
        </p:spPr>
        <p:txBody>
          <a:bodyPr vert="horz" lIns="92172" tIns="46085" rIns="92172" bIns="4608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94929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8212" y="9494929"/>
            <a:ext cx="2974551" cy="499825"/>
          </a:xfrm>
          <a:prstGeom prst="rect">
            <a:avLst/>
          </a:prstGeom>
        </p:spPr>
        <p:txBody>
          <a:bodyPr vert="horz" lIns="92172" tIns="46085" rIns="92172" bIns="4608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10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33450" y="749300"/>
            <a:ext cx="4997450" cy="37496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835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33450" y="749300"/>
            <a:ext cx="4997450" cy="37496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277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970C-BBDD-4B73-87B9-67DC9E26A0C2}" type="datetime1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63DF-89B3-4CB9-9CAF-C017AD1FC485}" type="datetime1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72DA-5EB5-4E23-9CA2-83758475E798}" type="datetime1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07CEC87B-CCF3-445C-88FA-AC79E18034B0}" type="datetime1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0D2FA329-F90F-4846-9526-E7BB0705B8E3}" type="datetime1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E456F888-FEF2-4863-A20E-D998F5F17F5D}" type="datetime1">
              <a:rPr lang="ko-KR" altLang="en-US" smtClean="0"/>
              <a:pPr/>
              <a:t>2015-04-22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3" y="253649"/>
            <a:ext cx="8640803" cy="1969017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altLang="ko-KR" b="1" spc="-250" smtClean="0"/>
              <a:t>Club Assist </a:t>
            </a:r>
            <a:r>
              <a:rPr lang="en-US" altLang="ko-KR" b="1" spc="-250" dirty="0" smtClean="0"/>
              <a:t>Meeting Agenda</a:t>
            </a:r>
            <a:r>
              <a:rPr lang="en-US" altLang="ko-KR" sz="5300" b="1" spc="-250" dirty="0" smtClean="0"/>
              <a:t/>
            </a:r>
            <a:br>
              <a:rPr lang="en-US" altLang="ko-KR" sz="5300" b="1" spc="-250" dirty="0" smtClean="0"/>
            </a:br>
            <a:r>
              <a:rPr lang="en-US" altLang="ko-KR" b="1" spc="-250" dirty="0" smtClean="0"/>
              <a:t/>
            </a:r>
            <a:br>
              <a:rPr lang="en-US" altLang="ko-KR" b="1" spc="-250" dirty="0" smtClean="0"/>
            </a:br>
            <a:endParaRPr lang="ko-KR" altLang="en-US" sz="3600" b="1" spc="-250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2727096"/>
            <a:ext cx="8406000" cy="0"/>
          </a:xfrm>
          <a:prstGeom prst="line">
            <a:avLst/>
          </a:prstGeom>
          <a:ln w="63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부제목 2"/>
          <p:cNvSpPr txBox="1">
            <a:spLocks/>
          </p:cNvSpPr>
          <p:nvPr/>
        </p:nvSpPr>
        <p:spPr>
          <a:xfrm>
            <a:off x="264462" y="6280197"/>
            <a:ext cx="6721224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document, including any attachments, contains confidential information. It may be read, copied and used only by the intended person.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Any use by a person other than its intended person, or by the person but for the purposes other than the intended purpose, is strictly prohibited.</a:t>
            </a:r>
            <a:endParaRPr lang="ko-KR" altLang="en-US" sz="800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1" y="6225631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17" name="부제목 2"/>
          <p:cNvSpPr txBox="1">
            <a:spLocks/>
          </p:cNvSpPr>
          <p:nvPr/>
        </p:nvSpPr>
        <p:spPr>
          <a:xfrm>
            <a:off x="4308387" y="2037042"/>
            <a:ext cx="4541620" cy="664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altLang="ko-KR" sz="1200" b="1" spc="-20" dirty="0" err="1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Sebang</a:t>
            </a:r>
            <a:r>
              <a:rPr lang="en-US" altLang="ko-KR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 Global Battery Co., LTD</a:t>
            </a:r>
          </a:p>
          <a:p>
            <a:pPr algn="r">
              <a:lnSpc>
                <a:spcPct val="150000"/>
              </a:lnSpc>
            </a:pPr>
            <a:r>
              <a:rPr lang="en-US" altLang="ko-KR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Overseas Business Div.</a:t>
            </a:r>
          </a:p>
        </p:txBody>
      </p:sp>
      <p:sp>
        <p:nvSpPr>
          <p:cNvPr id="19" name="부제목 2"/>
          <p:cNvSpPr txBox="1">
            <a:spLocks/>
          </p:cNvSpPr>
          <p:nvPr/>
        </p:nvSpPr>
        <p:spPr>
          <a:xfrm>
            <a:off x="264462" y="3806369"/>
            <a:ext cx="2160240" cy="1752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endParaRPr lang="en-US" altLang="ko-KR" sz="1200" b="1" spc="-51" dirty="0" smtClean="0">
              <a:solidFill>
                <a:schemeClr val="tx1"/>
              </a:solidFill>
            </a:endParaRPr>
          </a:p>
        </p:txBody>
      </p:sp>
      <p:sp>
        <p:nvSpPr>
          <p:cNvPr id="15" name="부제목 2"/>
          <p:cNvSpPr txBox="1">
            <a:spLocks/>
          </p:cNvSpPr>
          <p:nvPr/>
        </p:nvSpPr>
        <p:spPr>
          <a:xfrm>
            <a:off x="527486" y="4473031"/>
            <a:ext cx="2476829" cy="1752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1200" b="1" spc="-51" noProof="0" dirty="0" smtClean="0">
                <a:latin typeface="나눔고딕" pitchFamily="50" charset="-127"/>
                <a:ea typeface="나눔고딕" pitchFamily="50" charset="-127"/>
              </a:rPr>
              <a:t>DATE       </a:t>
            </a:r>
            <a:r>
              <a:rPr kumimoji="0" lang="ko-KR" altLang="en-US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  </a:t>
            </a:r>
            <a:r>
              <a:rPr kumimoji="0" lang="en-US" altLang="ko-KR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|  2015</a:t>
            </a:r>
            <a:r>
              <a:rPr lang="en-US" altLang="ko-KR" sz="1200" b="1" spc="-51">
                <a:latin typeface="나눔고딕" pitchFamily="50" charset="-127"/>
                <a:ea typeface="나눔고딕" pitchFamily="50" charset="-127"/>
              </a:rPr>
              <a:t>.</a:t>
            </a:r>
            <a:r>
              <a:rPr kumimoji="0" lang="ko-KR" altLang="en-US" sz="1200" b="1" i="0" u="none" strike="noStrike" kern="1200" cap="none" spc="-51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 </a:t>
            </a:r>
            <a:r>
              <a:rPr lang="en-US" altLang="ko-KR" sz="1200" b="1" spc="-51" noProof="0" dirty="0">
                <a:latin typeface="나눔고딕" pitchFamily="50" charset="-127"/>
                <a:ea typeface="나눔고딕" pitchFamily="50" charset="-127"/>
              </a:rPr>
              <a:t>4</a:t>
            </a:r>
            <a:r>
              <a:rPr lang="en-US" altLang="ko-KR" sz="1200" b="1" spc="-51" smtClean="0">
                <a:latin typeface="나눔고딕" pitchFamily="50" charset="-127"/>
                <a:ea typeface="나눔고딕" pitchFamily="50" charset="-127"/>
              </a:rPr>
              <a:t>. 23</a:t>
            </a:r>
            <a:endParaRPr lang="en-US" altLang="ko-KR" sz="1200" b="1" spc="-51" dirty="0" smtClean="0"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ko-KR" sz="1200" b="1" spc="-51" smtClean="0">
                <a:latin typeface="나눔고딕" pitchFamily="50" charset="-127"/>
                <a:ea typeface="나눔고딕" pitchFamily="50" charset="-127"/>
              </a:rPr>
              <a:t>Attendee</a:t>
            </a:r>
            <a:r>
              <a:rPr lang="ko-KR" altLang="en-US" sz="1200" b="1" spc="-51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en-US" altLang="ko-KR" sz="1200" b="1" spc="-51" smtClean="0">
                <a:latin typeface="나눔고딕" pitchFamily="50" charset="-127"/>
                <a:ea typeface="나눔고딕" pitchFamily="50" charset="-127"/>
              </a:rPr>
              <a:t>|  America-Oceania Team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ko-KR" sz="1200" b="1" spc="-51" smtClean="0">
                <a:latin typeface="나눔고딕" pitchFamily="50" charset="-127"/>
                <a:ea typeface="나눔고딕" pitchFamily="50" charset="-127"/>
              </a:rPr>
              <a:t>                </a:t>
            </a:r>
            <a:r>
              <a:rPr lang="ko-KR" altLang="en-US" sz="1200" b="1" spc="-51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en-US" altLang="ko-KR" sz="1200" b="1" spc="-51" smtClean="0">
                <a:latin typeface="나눔고딕" pitchFamily="50" charset="-127"/>
                <a:ea typeface="나눔고딕" pitchFamily="50" charset="-127"/>
              </a:rPr>
              <a:t>    </a:t>
            </a:r>
            <a:endParaRPr lang="en-US" altLang="ko-KR" sz="1200" b="1" spc="-51" dirty="0" smtClean="0"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036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8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367" y="691277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g</a:t>
            </a:r>
            <a:r>
              <a:rPr lang="en-US" altLang="ko-KR" smtClean="0"/>
              <a:t>) 2138 left hand positive configuration issue  </a:t>
            </a:r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60172" y="1034007"/>
            <a:ext cx="81323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Item 2138 was first ordered on September, 2014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Before 2138 being ordered, there was mis-communication between CA and Global about battery specification</a:t>
            </a:r>
          </a:p>
        </p:txBody>
      </p:sp>
      <p:cxnSp>
        <p:nvCxnSpPr>
          <p:cNvPr id="15" name="직선 연결선 14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508" y="2141869"/>
            <a:ext cx="7933682" cy="19915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0080" y="1779372"/>
            <a:ext cx="69934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smtClean="0">
                <a:solidFill>
                  <a:srgbClr val="FF0000"/>
                </a:solidFill>
              </a:rPr>
              <a:t>▷ Received Mail from CA</a:t>
            </a:r>
            <a:endParaRPr lang="ko-KR" altLang="en-US" sz="14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199" y="4147745"/>
            <a:ext cx="69934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smtClean="0">
                <a:solidFill>
                  <a:srgbClr val="FF0000"/>
                </a:solidFill>
              </a:rPr>
              <a:t>▷ Return Mail from Global</a:t>
            </a:r>
            <a:endParaRPr lang="ko-KR" altLang="en-US" sz="1400">
              <a:solidFill>
                <a:srgbClr val="FF0000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508" y="4471099"/>
            <a:ext cx="7933682" cy="166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4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9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0172" y="688017"/>
            <a:ext cx="6689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▷ 2138 (GB 450R) with left hand positive configuration shipped quantity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975531"/>
              </p:ext>
            </p:extLst>
          </p:nvPr>
        </p:nvGraphicFramePr>
        <p:xfrm>
          <a:off x="675503" y="1194488"/>
          <a:ext cx="7298724" cy="188371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60389"/>
                <a:gridCol w="1268627"/>
                <a:gridCol w="889686"/>
                <a:gridCol w="3880022"/>
              </a:tblGrid>
              <a:tr h="400359">
                <a:tc>
                  <a:txBody>
                    <a:bodyPr/>
                    <a:lstStyle/>
                    <a:p>
                      <a:r>
                        <a:rPr lang="en-US" altLang="ko-KR" sz="1200" smtClean="0"/>
                        <a:t>PO</a:t>
                      </a:r>
                      <a:r>
                        <a:rPr lang="en-US" altLang="ko-KR" sz="1200" baseline="0" smtClean="0"/>
                        <a:t> No.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Port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Quantity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Remarks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PO0013049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Melbourne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72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Shipped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PO0013048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Sydney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360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Shipped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PO0013284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Melbourne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144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Shipped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PO0013286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Sydney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504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Returned</a:t>
                      </a:r>
                      <a:r>
                        <a:rPr lang="en-US" altLang="ko-KR" sz="1200" baseline="0" smtClean="0"/>
                        <a:t> from CY, Replaced correct item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27387" y="3337448"/>
            <a:ext cx="72891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Total 576pcs of LH+ 2138 has been shipped to Melbourne and Sydney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CA notified to Global that they will take care of 576pcs that has been already shipped to Australia</a:t>
            </a:r>
          </a:p>
          <a:p>
            <a:pPr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as there was mis-communication on both sides</a:t>
            </a:r>
          </a:p>
        </p:txBody>
      </p:sp>
    </p:spTree>
    <p:extLst>
      <p:ext uri="{BB962C8B-B14F-4D97-AF65-F5344CB8AC3E}">
        <p14:creationId xmlns:p14="http://schemas.microsoft.com/office/powerpoint/2010/main" val="56173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11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801" y="1620533"/>
            <a:ext cx="8368761" cy="3989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In July, due to hot weather OCV for Club Assist May placed orders went down to 12.67 ~ 12.72V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Global provided two options to Club Assist. 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   1) Recharge the batteries (Notified Club Assist that shipment will be delayed around 20 days)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   2) Ship the batteries without recharge (Global to pay the recharge cost to Club Assist)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Club Assist agreed Global to recharge the batteries. 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Global  partially shipped items that OCVs are above the shipment basis. (Above 12.79V)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Club Assist May placed orders arrived between 10</a:t>
            </a:r>
            <a:r>
              <a:rPr lang="en-US" altLang="ko-KR" sz="1000" baseline="30000" smtClean="0">
                <a:latin typeface="나눔고딕" pitchFamily="50" charset="-127"/>
                <a:ea typeface="나눔고딕" pitchFamily="50" charset="-127"/>
              </a:rPr>
              <a:t>th</a:t>
            </a: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August ~ 22</a:t>
            </a:r>
            <a:r>
              <a:rPr lang="en-US" altLang="ko-KR" sz="1000" baseline="30000" smtClean="0">
                <a:latin typeface="나눔고딕" pitchFamily="50" charset="-127"/>
                <a:ea typeface="나눔고딕" pitchFamily="50" charset="-127"/>
              </a:rPr>
              <a:t>nd</a:t>
            </a: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August.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Due to shipment delays, Club Assist needed to relocate the stocks. Club Assist advised that this will incur in excess of $20,000AUD freight costs.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1</a:t>
            </a:r>
            <a:r>
              <a:rPr lang="en-US" altLang="ko-KR" sz="1000" baseline="30000" smtClean="0">
                <a:latin typeface="나눔고딕" pitchFamily="50" charset="-127"/>
                <a:ea typeface="나눔고딕" pitchFamily="50" charset="-127"/>
              </a:rPr>
              <a:t>st</a:t>
            </a: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shipment of August arrival orders arrived to Queensland warehouse. Received a report from Club Assist that most of these new stocks needs to be rechared. (Total 2,268pcs / below 12.60V). Also mentioned that $1,732.50AUD cost incurred for recharge.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Janaury, 2015 Club Assist notified to Global that their </a:t>
            </a:r>
            <a:r>
              <a:rPr lang="en-US" altLang="ko-KR" sz="10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final claim for this issue is $13,579.88 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000" smtClean="0">
              <a:solidFill>
                <a:srgbClr val="FF0000"/>
              </a:solidFill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0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0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0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00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000" dirty="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801" y="1178638"/>
            <a:ext cx="36695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600" smtClean="0">
                <a:latin typeface="나눔고딕" pitchFamily="50" charset="-127"/>
                <a:ea typeface="나눔고딕" pitchFamily="50" charset="-127"/>
              </a:rPr>
              <a:t> Shipment Delay &amp; Low OCV Claim</a:t>
            </a:r>
            <a:endParaRPr lang="ko-KR" altLang="en-US" sz="16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367" y="691277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h</a:t>
            </a:r>
            <a:r>
              <a:rPr lang="en-US" altLang="ko-KR" smtClean="0"/>
              <a:t>) </a:t>
            </a:r>
            <a:r>
              <a:rPr lang="en-US" altLang="ko-KR" b="1" spc="-50">
                <a:latin typeface="나눔고딕" pitchFamily="50" charset="-127"/>
                <a:ea typeface="나눔고딕" pitchFamily="50" charset="-127"/>
              </a:rPr>
              <a:t>August delivery shipment delay</a:t>
            </a:r>
            <a:r>
              <a:rPr lang="en-US" altLang="ko-KR" smtClean="0"/>
              <a:t>   </a:t>
            </a:r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726500" y="4621428"/>
            <a:ext cx="5041556" cy="618080"/>
          </a:xfrm>
          <a:prstGeom prst="rect">
            <a:avLst/>
          </a:prstGeom>
          <a:gradFill rotWithShape="1">
            <a:gsLst>
              <a:gs pos="0">
                <a:sysClr val="window" lastClr="FFFFFF">
                  <a:lumMod val="85000"/>
                </a:sysClr>
              </a:gs>
              <a:gs pos="80000">
                <a:srgbClr val="464646">
                  <a:lumMod val="10000"/>
                  <a:lumOff val="90000"/>
                </a:srgbClr>
              </a:gs>
            </a:gsLst>
            <a:lin ang="16200000" scaled="0"/>
          </a:gradFill>
          <a:ln w="635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rtlCol="0" anchor="ctr"/>
          <a:lstStyle/>
          <a:p>
            <a:pPr marL="266694" lvl="0" latinLnBrk="0">
              <a:lnSpc>
                <a:spcPct val="150000"/>
              </a:lnSpc>
              <a:tabLst>
                <a:tab pos="1162022" algn="l"/>
              </a:tabLst>
              <a:defRPr/>
            </a:pPr>
            <a:r>
              <a:rPr lang="en-US" altLang="ko-KR" sz="1600" b="1" kern="0" spc="-51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Discuss Compensation Plan</a:t>
            </a:r>
            <a:endParaRPr kumimoji="0" lang="en-US" altLang="ko-KR" sz="1600" b="1" i="0" u="none" strike="noStrike" kern="0" cap="none" spc="-51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87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12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3491" y="2289101"/>
            <a:ext cx="7986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Extended</a:t>
            </a:r>
          </a:p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(+) Grid</a:t>
            </a:r>
            <a:endParaRPr lang="ko-KR" altLang="en-US" sz="1050" b="1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600" y="1193040"/>
            <a:ext cx="8177239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b="1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Supply Agreement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between </a:t>
            </a:r>
            <a:r>
              <a:rPr lang="en-US" altLang="ko-KR" sz="1200" b="1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Sebang Global Battery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and </a:t>
            </a:r>
            <a:r>
              <a:rPr lang="en-US" altLang="ko-KR" sz="1200" b="1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Club Assist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will expire on </a:t>
            </a:r>
            <a:r>
              <a:rPr lang="en-US" altLang="ko-KR" sz="1200" b="1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30th June, 2015</a:t>
            </a:r>
          </a:p>
          <a:p>
            <a:pPr marL="171450" indent="-171450">
              <a:lnSpc>
                <a:spcPct val="20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Between this period Club Assist agreed to order from Global the following Batteries per year: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(a) Minimum 140,000 Batteries 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(b) Maximum 240,000 Batteries</a:t>
            </a:r>
          </a:p>
          <a:p>
            <a:pPr marL="171450" indent="-171450">
              <a:lnSpc>
                <a:spcPct val="20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By suppling Group B24 and </a:t>
            </a: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H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igh CCA DIN,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22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series, Global will be able to supply more than the maximum </a:t>
            </a:r>
            <a:endParaRPr lang="en-US" altLang="ko-KR" sz="1200" smtClean="0"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20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 volume above  </a:t>
            </a:r>
          </a:p>
          <a:p>
            <a:pPr>
              <a:lnSpc>
                <a:spcPct val="20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-&gt; Annual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purchasing volume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B24 80,000pcs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+ High CCA DIN 40,000pcs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+ </a:t>
            </a:r>
            <a:r>
              <a:rPr lang="el-GR" altLang="ko-KR" sz="1200" smtClean="0">
                <a:latin typeface="나눔고딕" pitchFamily="50" charset="-127"/>
                <a:ea typeface="나눔고딕" pitchFamily="50" charset="-127"/>
              </a:rPr>
              <a:t>α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(22 series)</a:t>
            </a:r>
          </a:p>
          <a:p>
            <a:pPr marL="171450" indent="-171450">
              <a:lnSpc>
                <a:spcPct val="20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Considering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B24, High CCA DIN and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22 series, Global would like to extend the minimum and maximum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order</a:t>
            </a:r>
          </a:p>
          <a:p>
            <a:pPr>
              <a:lnSpc>
                <a:spcPct val="20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volume on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the new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supply contract  as below: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  (a) Minimum 320,000 Batteries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     (b) Maximum 420,000 Batteries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576649" y="5026219"/>
            <a:ext cx="7183394" cy="943325"/>
          </a:xfrm>
          <a:prstGeom prst="rect">
            <a:avLst/>
          </a:prstGeom>
          <a:gradFill rotWithShape="1">
            <a:gsLst>
              <a:gs pos="0">
                <a:sysClr val="window" lastClr="FFFFFF">
                  <a:lumMod val="85000"/>
                </a:sysClr>
              </a:gs>
              <a:gs pos="80000">
                <a:srgbClr val="464646">
                  <a:lumMod val="10000"/>
                  <a:lumOff val="90000"/>
                </a:srgbClr>
              </a:gs>
            </a:gsLst>
            <a:lin ang="16200000" scaled="0"/>
          </a:gradFill>
          <a:ln w="635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rtlCol="0" anchor="ctr"/>
          <a:lstStyle/>
          <a:p>
            <a:pPr marL="266694"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1162022" algn="l"/>
              </a:tabLst>
              <a:defRPr/>
            </a:pPr>
            <a:r>
              <a:rPr lang="en-US" altLang="ko-KR" sz="1600" b="1" kern="0" spc="-51" noProof="0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Any other subjects that Club Assist would like to discuss about the contract? </a:t>
            </a:r>
            <a:endParaRPr kumimoji="0" lang="en-US" altLang="ko-KR" sz="1600" b="1" i="0" u="none" strike="noStrike" kern="0" cap="none" spc="-51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367" y="691277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i</a:t>
            </a:r>
            <a:r>
              <a:rPr lang="en-US" altLang="ko-KR" smtClean="0"/>
              <a:t>) Contract extension  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91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12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3491" y="2289101"/>
            <a:ext cx="7986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Extended</a:t>
            </a:r>
          </a:p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(+) Grid</a:t>
            </a:r>
            <a:endParaRPr lang="ko-KR" altLang="en-US" sz="1050" b="1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367" y="1045560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j) Board of Directors, management   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92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5" y="2425350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en-US" altLang="ko-KR" sz="4000" b="1" spc="-251" dirty="0" smtClean="0">
                <a:solidFill>
                  <a:schemeClr val="accent4">
                    <a:lumMod val="50000"/>
                  </a:schemeClr>
                </a:solidFill>
              </a:rPr>
              <a:t>Thank you </a:t>
            </a:r>
            <a:r>
              <a:rPr lang="en-US" altLang="ko-KR" sz="4000" b="1" spc="-251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</a:t>
            </a:r>
            <a:endParaRPr lang="ko-KR" altLang="en-US" sz="4000" b="1" spc="-25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7"/>
            <a:ext cx="8406000" cy="0"/>
          </a:xfrm>
          <a:prstGeom prst="line">
            <a:avLst/>
          </a:prstGeom>
          <a:ln w="63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364801" y="6225631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2"/>
            <a:ext cx="673007" cy="261107"/>
          </a:xfrm>
          <a:prstGeom prst="rect">
            <a:avLst/>
          </a:prstGeom>
        </p:spPr>
      </p:pic>
      <p:sp>
        <p:nvSpPr>
          <p:cNvPr id="8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959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내용 개체 틀 2"/>
          <p:cNvSpPr txBox="1">
            <a:spLocks/>
          </p:cNvSpPr>
          <p:nvPr/>
        </p:nvSpPr>
        <p:spPr>
          <a:xfrm>
            <a:off x="435986" y="882703"/>
            <a:ext cx="8272028" cy="5333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ko-KR" sz="16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541338" indent="0" algn="ctr">
              <a:buNone/>
            </a:pPr>
            <a:r>
              <a:rPr lang="en-US" altLang="ko-KR" sz="14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  </a:t>
            </a:r>
            <a:endParaRPr lang="ko-KR" altLang="en-US" sz="14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/ 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제목 22"/>
          <p:cNvSpPr>
            <a:spLocks noGrp="1"/>
          </p:cNvSpPr>
          <p:nvPr>
            <p:ph type="title"/>
          </p:nvPr>
        </p:nvSpPr>
        <p:spPr>
          <a:xfrm>
            <a:off x="247649" y="19035"/>
            <a:ext cx="8486775" cy="525237"/>
          </a:xfrm>
        </p:spPr>
        <p:txBody>
          <a:bodyPr>
            <a:normAutofit/>
          </a:bodyPr>
          <a:lstStyle/>
          <a:p>
            <a:pPr algn="l"/>
            <a:r>
              <a:rPr lang="en-US" altLang="ko-KR" sz="2400" b="1" spc="-150" dirty="0" smtClean="0">
                <a:solidFill>
                  <a:srgbClr val="1D314E"/>
                </a:solidFill>
              </a:rPr>
              <a:t>1</a:t>
            </a:r>
            <a:r>
              <a:rPr lang="en-US" altLang="ko-KR" sz="2400" b="1" spc="-150" smtClean="0">
                <a:solidFill>
                  <a:srgbClr val="1D314E"/>
                </a:solidFill>
              </a:rPr>
              <a:t>. North America Business</a:t>
            </a:r>
            <a:endParaRPr lang="ko-KR" altLang="en-US" sz="2400" b="1" spc="-150" dirty="0" smtClean="0">
              <a:solidFill>
                <a:srgbClr val="1D314E"/>
              </a:solidFill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1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12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259752"/>
              </p:ext>
            </p:extLst>
          </p:nvPr>
        </p:nvGraphicFramePr>
        <p:xfrm>
          <a:off x="577195" y="1500496"/>
          <a:ext cx="5472720" cy="78462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94544"/>
                <a:gridCol w="1094544"/>
                <a:gridCol w="1094544"/>
                <a:gridCol w="1094544"/>
                <a:gridCol w="1094544"/>
              </a:tblGrid>
              <a:tr h="210391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Club</a:t>
                      </a:r>
                      <a:r>
                        <a:rPr lang="en-US" altLang="ko-KR" sz="1000" b="1" spc="-30" baseline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Assist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2014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2015 (JAN~MAR)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71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Q’ty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Amount(USD)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Q’ty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Amount(USD)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333"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Automotive</a:t>
                      </a:r>
                      <a:endParaRPr lang="ko-KR" altLang="en-US" sz="9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49,701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2,073,238.39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23,232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886,195.51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8943" y="1095381"/>
            <a:ext cx="43249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Purchasing Volume (2012 </a:t>
            </a:r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~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2014) / Based on Shipment</a:t>
            </a:r>
            <a:endParaRPr lang="ko-KR" altLang="en-US" sz="12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986" y="667265"/>
            <a:ext cx="594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a)</a:t>
            </a:r>
            <a:r>
              <a:rPr lang="ko-KR" altLang="en-US" smtClean="0"/>
              <a:t> </a:t>
            </a:r>
            <a:r>
              <a:rPr lang="en-US" altLang="ko-KR" smtClean="0"/>
              <a:t>Purchase Volume Review</a:t>
            </a:r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440102" y="2599035"/>
            <a:ext cx="594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b</a:t>
            </a:r>
            <a:r>
              <a:rPr lang="en-US" altLang="ko-KR" smtClean="0"/>
              <a:t>)</a:t>
            </a:r>
            <a:r>
              <a:rPr lang="ko-KR" altLang="en-US" smtClean="0"/>
              <a:t> </a:t>
            </a:r>
            <a:r>
              <a:rPr lang="en-US" altLang="ko-KR" smtClean="0"/>
              <a:t>Northern California, Florida &amp; Canada quotation</a:t>
            </a:r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35984" y="3097426"/>
            <a:ext cx="594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c</a:t>
            </a:r>
            <a:r>
              <a:rPr lang="en-US" altLang="ko-KR" smtClean="0"/>
              <a:t>)</a:t>
            </a:r>
            <a:r>
              <a:rPr lang="ko-KR" altLang="en-US" smtClean="0"/>
              <a:t> </a:t>
            </a:r>
            <a:r>
              <a:rPr lang="en-US" altLang="ko-KR" smtClean="0"/>
              <a:t>Quotation of other low volume NA sku’s</a:t>
            </a:r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40100" y="3595817"/>
            <a:ext cx="594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d</a:t>
            </a:r>
            <a:r>
              <a:rPr lang="en-US" altLang="ko-KR" smtClean="0"/>
              <a:t>)</a:t>
            </a:r>
            <a:r>
              <a:rPr lang="ko-KR" altLang="en-US" smtClean="0"/>
              <a:t> </a:t>
            </a:r>
            <a:r>
              <a:rPr lang="en-US" altLang="ko-KR" smtClean="0"/>
              <a:t>Type 47 battery</a:t>
            </a:r>
            <a:endParaRPr lang="ko-KR" altLang="en-US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963514"/>
              </p:ext>
            </p:extLst>
          </p:nvPr>
        </p:nvGraphicFramePr>
        <p:xfrm>
          <a:off x="700216" y="4324708"/>
          <a:ext cx="5478162" cy="741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37814"/>
                <a:gridCol w="1497085"/>
                <a:gridCol w="978542"/>
                <a:gridCol w="928360"/>
                <a:gridCol w="836361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CA#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Global#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CCA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RC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Ah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3554/6558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GB 56219P-13-IDX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600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95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60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01624" y="3929522"/>
            <a:ext cx="4116833" cy="337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Same as Australia supplied high CCA DIN 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3554/6558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4216" y="5354597"/>
            <a:ext cx="594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e)</a:t>
            </a:r>
            <a:r>
              <a:rPr lang="ko-KR" altLang="en-US" smtClean="0"/>
              <a:t> </a:t>
            </a:r>
            <a:r>
              <a:rPr lang="en-US" altLang="ko-KR" smtClean="0"/>
              <a:t>Warranties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8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</a:t>
            </a:r>
            <a:r>
              <a:rPr lang="en-US" altLang="ko-KR" sz="8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dirty="0">
                <a:solidFill>
                  <a:srgbClr val="1D314E"/>
                </a:solidFill>
              </a:rPr>
              <a:t>2</a:t>
            </a:r>
            <a:r>
              <a:rPr lang="en-US" altLang="ko-KR" sz="2400" b="1" spc="-150" smtClean="0">
                <a:solidFill>
                  <a:srgbClr val="1D314E"/>
                </a:solidFill>
              </a:rPr>
              <a:t>. North America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3491" y="2289101"/>
            <a:ext cx="7986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Extended</a:t>
            </a:r>
          </a:p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(+) Grid</a:t>
            </a:r>
            <a:endParaRPr lang="ko-KR" altLang="en-US" sz="1050" b="1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3491" y="4335071"/>
            <a:ext cx="5838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Five part numbers were sent to Melbourne on 4/23 </a:t>
            </a:r>
            <a:r>
              <a:rPr lang="en-US" altLang="ko-KR" sz="1200" b="1" dirty="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(PO0014149 / 20121643)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Remaining three part numbers need internal validation before being sent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616188"/>
              </p:ext>
            </p:extLst>
          </p:nvPr>
        </p:nvGraphicFramePr>
        <p:xfrm>
          <a:off x="789631" y="1133199"/>
          <a:ext cx="7308164" cy="2742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0195"/>
                <a:gridCol w="1679323"/>
                <a:gridCol w="1679323"/>
                <a:gridCol w="1679323"/>
              </a:tblGrid>
              <a:tr h="274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TYPE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Spec.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42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CCA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RC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26R-KC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560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86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HOLD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27F-KC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710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125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</a:rPr>
                        <a:t>SENT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48-KC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760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135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</a:rPr>
                        <a:t>SENT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51R-KC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450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76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</a:rPr>
                        <a:t>SENT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58-KC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540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86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SENT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75-KC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 dirty="0">
                          <a:effectLst/>
                        </a:rPr>
                        <a:t>660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100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</a:rPr>
                        <a:t>HOLD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86-KC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710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110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HOLD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  <a:tr h="274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94R-KC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780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160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SENT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굴림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8367" y="691277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f) Battery US samples  </a:t>
            </a:r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87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5" y="2425350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en-US" altLang="ko-KR" sz="4000" b="1" spc="-251" dirty="0" smtClean="0">
                <a:solidFill>
                  <a:schemeClr val="accent4">
                    <a:lumMod val="50000"/>
                  </a:schemeClr>
                </a:solidFill>
              </a:rPr>
              <a:t>Thank you </a:t>
            </a:r>
            <a:r>
              <a:rPr lang="en-US" altLang="ko-KR" sz="4000" b="1" spc="-251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</a:t>
            </a:r>
            <a:endParaRPr lang="ko-KR" altLang="en-US" sz="4000" b="1" spc="-25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7"/>
            <a:ext cx="8406000" cy="0"/>
          </a:xfrm>
          <a:prstGeom prst="line">
            <a:avLst/>
          </a:prstGeom>
          <a:ln w="63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364801" y="6225631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2"/>
            <a:ext cx="673007" cy="261107"/>
          </a:xfrm>
          <a:prstGeom prst="rect">
            <a:avLst/>
          </a:prstGeom>
        </p:spPr>
      </p:pic>
      <p:sp>
        <p:nvSpPr>
          <p:cNvPr id="8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566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직선 연결선 32"/>
          <p:cNvCxnSpPr/>
          <p:nvPr/>
        </p:nvCxnSpPr>
        <p:spPr>
          <a:xfrm>
            <a:off x="762131" y="1687461"/>
            <a:ext cx="2961372" cy="1854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제목 14"/>
          <p:cNvSpPr>
            <a:spLocks noGrp="1"/>
          </p:cNvSpPr>
          <p:nvPr>
            <p:ph type="title"/>
          </p:nvPr>
        </p:nvSpPr>
        <p:spPr>
          <a:xfrm>
            <a:off x="241301" y="139701"/>
            <a:ext cx="8547100" cy="901700"/>
          </a:xfrm>
        </p:spPr>
        <p:txBody>
          <a:bodyPr>
            <a:normAutofit/>
          </a:bodyPr>
          <a:lstStyle/>
          <a:p>
            <a:pPr algn="l"/>
            <a:r>
              <a:rPr lang="en-US" altLang="ko-KR" sz="2800" b="1" dirty="0" smtClean="0">
                <a:solidFill>
                  <a:srgbClr val="1D314E"/>
                </a:solidFill>
              </a:rPr>
              <a:t>Context</a:t>
            </a:r>
            <a:endParaRPr lang="ko-KR" altLang="en-US" sz="2800" b="1" dirty="0">
              <a:solidFill>
                <a:srgbClr val="1D314E"/>
              </a:solidFill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364801" y="6225631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2"/>
            <a:ext cx="673007" cy="261107"/>
          </a:xfrm>
          <a:prstGeom prst="rect">
            <a:avLst/>
          </a:prstGeom>
        </p:spPr>
      </p:pic>
      <p:sp>
        <p:nvSpPr>
          <p:cNvPr id="18" name="부제목 2"/>
          <p:cNvSpPr txBox="1">
            <a:spLocks/>
          </p:cNvSpPr>
          <p:nvPr/>
        </p:nvSpPr>
        <p:spPr>
          <a:xfrm>
            <a:off x="364801" y="1230741"/>
            <a:ext cx="4149534" cy="4263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Australia and New Zealand Business </a:t>
            </a:r>
            <a:endParaRPr lang="en-US" altLang="ko-KR" sz="1400" b="1" spc="-50"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75000"/>
              </a:lnSpc>
            </a:pP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 a) Purchasing volume review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b) Opportunities of supplying new items to CA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c) Moving delivery terms to FOB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d) GRI issue for Australia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e) Change OA credit terms to 90days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f) 3554 &amp; 6558 top label attached location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 g) 2138 left hand positive configuration issue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h) August delivery shipment delay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 i) Contract extension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 j) Board of directors, management</a:t>
            </a:r>
          </a:p>
          <a:p>
            <a:pPr>
              <a:lnSpc>
                <a:spcPct val="175000"/>
              </a:lnSpc>
            </a:pPr>
            <a:endParaRPr lang="en-US" altLang="ko-KR" sz="1400" b="1" spc="-50" smtClean="0"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75000"/>
              </a:lnSpc>
            </a:pPr>
            <a:endParaRPr lang="en-US" altLang="ko-KR" sz="1400" b="1" spc="-5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4413689" y="1234857"/>
            <a:ext cx="4433747" cy="4099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75000"/>
              </a:lnSpc>
            </a:pP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2.    North America Business</a:t>
            </a:r>
            <a:endParaRPr lang="en-US" altLang="ko-KR" sz="1400" b="1" spc="-50"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75000"/>
              </a:lnSpc>
            </a:pP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 a) Purchasing volume review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</a:t>
            </a: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b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) Northern California, Florida &amp; Canada quotation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c) Qutation of other low volume NA sku’s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d) Type 47 battery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e) Warranties</a:t>
            </a:r>
          </a:p>
          <a:p>
            <a:pPr>
              <a:lnSpc>
                <a:spcPct val="175000"/>
              </a:lnSpc>
            </a:pPr>
            <a:r>
              <a:rPr lang="en-US" altLang="ko-KR" sz="1400" b="1" spc="-5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400" b="1" spc="-50" smtClean="0">
                <a:latin typeface="나눔고딕" pitchFamily="50" charset="-127"/>
                <a:ea typeface="나눔고딕" pitchFamily="50" charset="-127"/>
              </a:rPr>
              <a:t>       f) Battery US samples</a:t>
            </a:r>
          </a:p>
          <a:p>
            <a:pPr>
              <a:lnSpc>
                <a:spcPct val="175000"/>
              </a:lnSpc>
            </a:pPr>
            <a:endParaRPr lang="en-US" altLang="ko-KR" sz="1400" b="1" spc="-50" smtClean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4796744" y="1692529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1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내용 개체 틀 2"/>
          <p:cNvSpPr txBox="1">
            <a:spLocks/>
          </p:cNvSpPr>
          <p:nvPr/>
        </p:nvSpPr>
        <p:spPr>
          <a:xfrm>
            <a:off x="435986" y="882703"/>
            <a:ext cx="8272028" cy="5333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ko-KR" sz="16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541338" indent="0" algn="ctr">
              <a:buNone/>
            </a:pPr>
            <a:r>
              <a:rPr lang="en-US" altLang="ko-KR" sz="14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  </a:t>
            </a:r>
            <a:endParaRPr lang="ko-KR" altLang="en-US" sz="14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제목 22"/>
          <p:cNvSpPr>
            <a:spLocks noGrp="1"/>
          </p:cNvSpPr>
          <p:nvPr>
            <p:ph type="title"/>
          </p:nvPr>
        </p:nvSpPr>
        <p:spPr>
          <a:xfrm>
            <a:off x="247649" y="19035"/>
            <a:ext cx="8486775" cy="525237"/>
          </a:xfrm>
        </p:spPr>
        <p:txBody>
          <a:bodyPr>
            <a:normAutofit/>
          </a:bodyPr>
          <a:lstStyle/>
          <a:p>
            <a:pPr algn="l"/>
            <a:r>
              <a:rPr lang="en-US" altLang="ko-KR" sz="2400" b="1" spc="-150" dirty="0" smtClean="0">
                <a:solidFill>
                  <a:srgbClr val="1D314E"/>
                </a:solidFill>
              </a:rPr>
              <a:t>1</a:t>
            </a:r>
            <a:r>
              <a:rPr lang="en-US" altLang="ko-KR" sz="2400" b="1" spc="-150" smtClean="0">
                <a:solidFill>
                  <a:srgbClr val="1D314E"/>
                </a:solidFill>
              </a:rPr>
              <a:t>. Australia and New Zealand Business</a:t>
            </a:r>
            <a:endParaRPr lang="ko-KR" altLang="en-US" sz="2400" b="1" spc="-150" dirty="0" smtClean="0">
              <a:solidFill>
                <a:srgbClr val="1D314E"/>
              </a:solidFill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1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12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1001018"/>
              </p:ext>
            </p:extLst>
          </p:nvPr>
        </p:nvGraphicFramePr>
        <p:xfrm>
          <a:off x="577195" y="1500496"/>
          <a:ext cx="7661808" cy="134764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94544"/>
                <a:gridCol w="1094544"/>
                <a:gridCol w="1094544"/>
                <a:gridCol w="1094544"/>
                <a:gridCol w="1094544"/>
                <a:gridCol w="1094544"/>
                <a:gridCol w="1094544"/>
              </a:tblGrid>
              <a:tr h="210391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Club</a:t>
                      </a:r>
                      <a:r>
                        <a:rPr lang="en-US" altLang="ko-KR" sz="1000" b="1" spc="-30" baseline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Assist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2012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2013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100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2014</a:t>
                      </a: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lang="ko-KR" altLang="en-US" sz="100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71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Q’ty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Amount(USD)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Q’ty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Amount(USD)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Q’ty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en-US" altLang="ko-KR" sz="900" b="1" spc="-3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Amount(USD)</a:t>
                      </a:r>
                      <a:endParaRPr lang="ko-KR" altLang="en-US" sz="900" b="1" spc="-3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333"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Automotive</a:t>
                      </a:r>
                      <a:endParaRPr lang="ko-KR" altLang="en-US" sz="9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11,820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470,289.68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157,840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6,690,970.58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190,604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8,168,839.73</a:t>
                      </a:r>
                      <a:endParaRPr lang="ko-KR" altLang="en-US" sz="100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2687"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AGM</a:t>
                      </a:r>
                      <a:endParaRPr lang="en-US" altLang="ko-KR" sz="900" b="1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219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27,286.20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335"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spc="-3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TOTAL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11,820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470,289.68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157,840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6,690,970.58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190,823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spc="-30" baseline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8,196,125.93</a:t>
                      </a:r>
                      <a:endParaRPr lang="en-US" altLang="ko-KR" sz="1000" b="0" spc="-3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8943" y="1095381"/>
            <a:ext cx="43249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Purchasing Volume (2012 </a:t>
            </a:r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~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2014) / Based on Shipment</a:t>
            </a:r>
            <a:endParaRPr lang="ko-KR" altLang="en-US" sz="12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3657" y="3167164"/>
            <a:ext cx="50721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Year-to-year purchasing volume fluctuation (January ~ April)</a:t>
            </a:r>
            <a:endParaRPr lang="ko-KR" altLang="en-US" sz="12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986" y="667265"/>
            <a:ext cx="594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a)</a:t>
            </a:r>
            <a:r>
              <a:rPr lang="ko-KR" altLang="en-US" smtClean="0"/>
              <a:t> </a:t>
            </a:r>
            <a:r>
              <a:rPr lang="en-US" altLang="ko-KR" smtClean="0"/>
              <a:t>Purchase Volume Review</a:t>
            </a:r>
            <a:endParaRPr lang="ko-KR" altLang="en-US"/>
          </a:p>
        </p:txBody>
      </p:sp>
      <p:graphicFrame>
        <p:nvGraphicFramePr>
          <p:cNvPr id="19" name="차트 18"/>
          <p:cNvGraphicFramePr/>
          <p:nvPr>
            <p:extLst>
              <p:ext uri="{D42A27DB-BD31-4B8C-83A1-F6EECF244321}">
                <p14:modId xmlns:p14="http://schemas.microsoft.com/office/powerpoint/2010/main" val="553022495"/>
              </p:ext>
            </p:extLst>
          </p:nvPr>
        </p:nvGraphicFramePr>
        <p:xfrm>
          <a:off x="917696" y="3627242"/>
          <a:ext cx="7488195" cy="2281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346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2/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dirty="0">
                <a:solidFill>
                  <a:srgbClr val="1D314E"/>
                </a:solidFill>
              </a:rPr>
              <a:t>1</a:t>
            </a:r>
            <a:r>
              <a:rPr lang="en-US" altLang="ko-KR" sz="2400" b="1" spc="-150" smtClean="0">
                <a:solidFill>
                  <a:srgbClr val="1D314E"/>
                </a:solidFill>
              </a:rPr>
              <a:t>. </a:t>
            </a:r>
            <a:r>
              <a:rPr lang="en-US" altLang="ko-KR" sz="2400" b="1" spc="-150">
                <a:solidFill>
                  <a:srgbClr val="1D314E"/>
                </a:solidFill>
              </a:rPr>
              <a:t>Australia and New Zealand Business</a:t>
            </a:r>
            <a:endParaRPr lang="ko-KR" altLang="en-US" sz="2400" spc="-150" dirty="0" smtClean="0">
              <a:solidFill>
                <a:srgbClr val="1D314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7748" y="1127336"/>
            <a:ext cx="5003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600" smtClean="0">
                <a:latin typeface="나눔고딕" pitchFamily="50" charset="-127"/>
                <a:ea typeface="나눔고딕" pitchFamily="50" charset="-127"/>
              </a:rPr>
              <a:t> Currently supplied items to Club Assist Australia</a:t>
            </a:r>
            <a:endParaRPr lang="ko-KR" altLang="en-US" sz="1600" dirty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981432"/>
              </p:ext>
            </p:extLst>
          </p:nvPr>
        </p:nvGraphicFramePr>
        <p:xfrm>
          <a:off x="576997" y="1551757"/>
          <a:ext cx="6944149" cy="31850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13017"/>
                <a:gridCol w="1882075"/>
                <a:gridCol w="3549057"/>
              </a:tblGrid>
              <a:tr h="245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CA Battery #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smtClean="0"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Global Batteries #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Status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2543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25-13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2544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35-13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4703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900R-18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4704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900L-18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ALL VALIDATION PROCESS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2508/5043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50D20L-10(BH)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3554/6558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56219P-13(BHAD)(PIN)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3664/6668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57820P-15(BHAD)(PIN)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5536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AGM70L3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3888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AGM92L5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2138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450L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2136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450RS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2135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450RS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PASSED ALL VALIDATION PROCESS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7196" y="4879680"/>
            <a:ext cx="35333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600" smtClean="0">
                <a:latin typeface="나눔고딕" pitchFamily="50" charset="-127"/>
                <a:ea typeface="나눔고딕" pitchFamily="50" charset="-127"/>
              </a:rPr>
              <a:t> New items Global wish to supply</a:t>
            </a:r>
            <a:endParaRPr lang="ko-KR" altLang="en-US" sz="1600" dirty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72846"/>
              </p:ext>
            </p:extLst>
          </p:nvPr>
        </p:nvGraphicFramePr>
        <p:xfrm>
          <a:off x="609600" y="5334688"/>
          <a:ext cx="6944149" cy="7350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13017"/>
                <a:gridCol w="1882075"/>
                <a:gridCol w="3549057"/>
              </a:tblGrid>
              <a:tr h="245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CA Battery #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smtClean="0"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Global Batteries #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Status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2503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AU22R-72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baseline="0" smtClean="0"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Top width &amp; Dual Fit Termianal dimension </a:t>
                      </a:r>
                      <a:r>
                        <a:rPr lang="en-US" altLang="ko-KR" sz="900" b="1" i="0" u="none" strike="noStrike" baseline="0" smtClean="0"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unacceptable </a:t>
                      </a:r>
                      <a:r>
                        <a:rPr lang="en-US" altLang="ko-KR" sz="900" b="0" i="0" u="none" strike="noStrike" baseline="0" smtClean="0"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to CA requirements</a:t>
                      </a:r>
                      <a:endParaRPr lang="en-US" altLang="ko-KR" sz="900" b="0" i="0" u="none" strike="noStrike" dirty="0">
                        <a:solidFill>
                          <a:srgbClr val="FF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2542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GB 22F-78DF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4801" y="708452"/>
            <a:ext cx="7419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b)</a:t>
            </a:r>
            <a:r>
              <a:rPr lang="ko-KR" altLang="en-US" smtClean="0"/>
              <a:t> </a:t>
            </a:r>
            <a:r>
              <a:rPr lang="en-US" altLang="ko-KR" b="1" spc="-50">
                <a:latin typeface="나눔고딕" pitchFamily="50" charset="-127"/>
                <a:ea typeface="나눔고딕" pitchFamily="50" charset="-127"/>
              </a:rPr>
              <a:t>Opportunities of supplying new items to CA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352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dirty="0" smtClean="0">
                <a:solidFill>
                  <a:srgbClr val="1D314E"/>
                </a:solidFill>
              </a:rPr>
              <a:t>4</a:t>
            </a:r>
            <a:r>
              <a:rPr lang="en-US" altLang="ko-KR" sz="2400" b="1" spc="-150" smtClean="0">
                <a:solidFill>
                  <a:srgbClr val="1D314E"/>
                </a:solidFill>
              </a:rPr>
              <a:t>. New Items for Australia (22F, AU22)</a:t>
            </a:r>
            <a:endParaRPr lang="ko-KR" altLang="en-US" sz="2400" spc="-150" dirty="0" smtClean="0">
              <a:solidFill>
                <a:srgbClr val="1D314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8633" y="676821"/>
            <a:ext cx="83687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Comparison Between Global product and Club Assist product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4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4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4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4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40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400" dirty="0" smtClean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09600" y="1068285"/>
          <a:ext cx="7792993" cy="2907481"/>
        </p:xfrm>
        <a:graphic>
          <a:graphicData uri="http://schemas.openxmlformats.org/drawingml/2006/table">
            <a:tbl>
              <a:tblPr/>
              <a:tblGrid>
                <a:gridCol w="667265"/>
                <a:gridCol w="2842054"/>
                <a:gridCol w="2941875"/>
                <a:gridCol w="1341799"/>
              </a:tblGrid>
              <a:tr h="193054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7840" algn="l"/>
                        </a:tabLs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Type</a:t>
                      </a:r>
                      <a:endParaRPr 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7840" algn="l"/>
                        </a:tabLst>
                      </a:pPr>
                      <a:r>
                        <a:rPr lang="en-US" altLang="ko-KR" sz="900" b="1" kern="0" spc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Comparison</a:t>
                      </a:r>
                      <a:r>
                        <a:rPr lang="en-US" altLang="ko-KR" sz="900" b="1" kern="0" spc="0" baseline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between Global product and CA product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7840" algn="l"/>
                        </a:tabLst>
                      </a:pPr>
                      <a:r>
                        <a:rPr lang="en-US" altLang="ko-KR" sz="900" b="1" kern="0" spc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Remarks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5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7840" algn="l"/>
                        </a:tabLst>
                      </a:pPr>
                      <a:r>
                        <a:rPr lang="en-US" altLang="ko-KR" sz="900" b="1" kern="0" spc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Global</a:t>
                      </a:r>
                      <a:r>
                        <a:rPr lang="en-US" altLang="ko-KR" sz="900" b="1" kern="0" spc="0" baseline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Product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7840" algn="l"/>
                        </a:tabLst>
                      </a:pPr>
                      <a:r>
                        <a:rPr lang="en-US" altLang="ko-KR" sz="900" b="1" kern="0" spc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Club Assist</a:t>
                      </a:r>
                      <a:endParaRPr lang="ko-KR" altLang="en-US" sz="900" b="1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30528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0" spc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Cover 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0" spc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(Width)</a:t>
                      </a:r>
                    </a:p>
                  </a:txBody>
                  <a:tcPr marL="12774" marR="12774" marT="12774" marB="1277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b="1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800" kern="0" spc="0" baseline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Global products width is 5mm smaller than the battery clamp width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800" kern="0" spc="0" baseline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Global Width : 168mm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800" kern="0" spc="0" baseline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CA Width : 173(+2.0)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44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0" spc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Terminal Shape</a:t>
                      </a:r>
                    </a:p>
                  </a:txBody>
                  <a:tcPr marL="12774" marR="12774" marT="12774" marB="1277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kern="120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kern="120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kern="120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r>
                        <a:rPr lang="en-US" altLang="ko-KR" sz="800" kern="0" spc="0" baseline="0" smtClean="0"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Global’s product has flat terminal  which interfere terminal clamping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12774" marR="12774" marT="12774" marB="1277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1749" name="_x194723584" descr="EMB000009844b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6908" y="1540473"/>
            <a:ext cx="2479589" cy="1079157"/>
          </a:xfrm>
          <a:prstGeom prst="rect">
            <a:avLst/>
          </a:prstGeom>
          <a:noFill/>
        </p:spPr>
      </p:pic>
      <p:sp>
        <p:nvSpPr>
          <p:cNvPr id="21" name="제목 22"/>
          <p:cNvSpPr txBox="1">
            <a:spLocks/>
          </p:cNvSpPr>
          <p:nvPr/>
        </p:nvSpPr>
        <p:spPr>
          <a:xfrm>
            <a:off x="400049" y="667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dirty="0" smtClean="0">
                <a:solidFill>
                  <a:srgbClr val="1D314E"/>
                </a:solidFill>
              </a:rPr>
              <a:t>4</a:t>
            </a:r>
            <a:r>
              <a:rPr lang="en-US" altLang="ko-KR" sz="2400" b="1" spc="-150" smtClean="0">
                <a:solidFill>
                  <a:srgbClr val="1D314E"/>
                </a:solidFill>
              </a:rPr>
              <a:t>. New Items for Australia (AU22 &amp; 22F)</a:t>
            </a:r>
            <a:endParaRPr lang="ko-KR" altLang="en-US" sz="2400" spc="-150" dirty="0" smtClean="0">
              <a:solidFill>
                <a:srgbClr val="1D314E"/>
              </a:solidFill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1751" name="_x194723664" descr="EMB000009844bf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33103" y="1540472"/>
            <a:ext cx="2421924" cy="1106231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1753" name="_x194723344" descr="EMB000009844bf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58098" y="2784385"/>
            <a:ext cx="2454875" cy="1087400"/>
          </a:xfrm>
          <a:prstGeom prst="rect">
            <a:avLst/>
          </a:prstGeom>
          <a:noFill/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1755" name="_x194725664" descr="EMB000009844be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49578" y="2817338"/>
            <a:ext cx="2430161" cy="1079159"/>
          </a:xfrm>
          <a:prstGeom prst="rect">
            <a:avLst/>
          </a:prstGeom>
          <a:noFill/>
        </p:spPr>
      </p:pic>
      <p:sp>
        <p:nvSpPr>
          <p:cNvPr id="30" name="제목 22"/>
          <p:cNvSpPr txBox="1">
            <a:spLocks/>
          </p:cNvSpPr>
          <p:nvPr/>
        </p:nvSpPr>
        <p:spPr>
          <a:xfrm>
            <a:off x="400049" y="72579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 </a:t>
            </a:r>
            <a:endParaRPr lang="ko-KR" altLang="en-US" sz="2400" spc="-150" dirty="0" smtClean="0">
              <a:solidFill>
                <a:srgbClr val="1D314E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9175" y="4101057"/>
            <a:ext cx="836876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Global is willing to change the design of AU22 &amp; 22F to CA requirements. (Total Cost of Development $191,200)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Annual Volume per each type of 22F 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endParaRPr lang="en-US" altLang="ko-KR" sz="1400" smtClean="0"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400" dirty="0" smtClean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654007"/>
              </p:ext>
            </p:extLst>
          </p:nvPr>
        </p:nvGraphicFramePr>
        <p:xfrm>
          <a:off x="568411" y="4684414"/>
          <a:ext cx="2842055" cy="14773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51731"/>
                <a:gridCol w="583808"/>
                <a:gridCol w="1706516"/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CCA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RC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Annual Volume</a:t>
                      </a:r>
                      <a:endParaRPr lang="ko-KR" altLang="en-US" sz="1000"/>
                    </a:p>
                  </a:txBody>
                  <a:tcPr/>
                </a:tc>
              </a:tr>
              <a:tr h="24741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450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75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40,000</a:t>
                      </a:r>
                      <a:endParaRPr lang="ko-KR" altLang="en-US" sz="1000"/>
                    </a:p>
                  </a:txBody>
                  <a:tcPr/>
                </a:tc>
              </a:tr>
              <a:tr h="20707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500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85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50,000</a:t>
                      </a:r>
                      <a:endParaRPr lang="ko-KR" altLang="en-US" sz="1000"/>
                    </a:p>
                  </a:txBody>
                  <a:tcPr/>
                </a:tc>
              </a:tr>
              <a:tr h="24741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550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95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75,000</a:t>
                      </a:r>
                      <a:endParaRPr lang="ko-KR" altLang="en-US" sz="1000"/>
                    </a:p>
                  </a:txBody>
                  <a:tcPr/>
                </a:tc>
              </a:tr>
              <a:tr h="24741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610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90</a:t>
                      </a:r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smtClean="0"/>
                        <a:t>4,000</a:t>
                      </a:r>
                      <a:endParaRPr lang="ko-KR" altLang="en-US" sz="1000"/>
                    </a:p>
                  </a:txBody>
                  <a:tcPr/>
                </a:tc>
              </a:tr>
              <a:tr h="24741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smtClean="0"/>
                        <a:t>Total</a:t>
                      </a:r>
                      <a:endParaRPr lang="ko-KR" altLang="en-US" sz="10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smtClean="0"/>
                        <a:t>169,000</a:t>
                      </a:r>
                      <a:endParaRPr lang="ko-KR" altLang="en-US" sz="10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직사각형 25"/>
          <p:cNvSpPr/>
          <p:nvPr/>
        </p:nvSpPr>
        <p:spPr>
          <a:xfrm>
            <a:off x="3726516" y="4959673"/>
            <a:ext cx="3333301" cy="943325"/>
          </a:xfrm>
          <a:prstGeom prst="rect">
            <a:avLst/>
          </a:prstGeom>
          <a:gradFill rotWithShape="1">
            <a:gsLst>
              <a:gs pos="0">
                <a:sysClr val="window" lastClr="FFFFFF">
                  <a:lumMod val="85000"/>
                </a:sysClr>
              </a:gs>
              <a:gs pos="80000">
                <a:srgbClr val="464646">
                  <a:lumMod val="10000"/>
                  <a:lumOff val="90000"/>
                </a:srgbClr>
              </a:gs>
            </a:gsLst>
            <a:lin ang="16200000" scaled="0"/>
          </a:gradFill>
          <a:ln w="635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rtlCol="0" anchor="ctr"/>
          <a:lstStyle/>
          <a:p>
            <a:pPr marL="266694"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1162022" algn="l"/>
              </a:tabLst>
              <a:defRPr/>
            </a:pPr>
            <a:r>
              <a:rPr lang="en-US" altLang="ko-KR" sz="1400" b="1" kern="0" spc="-51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Global Would like to receive target price per each type of 22F</a:t>
            </a:r>
            <a:endParaRPr kumimoji="0" lang="en-US" altLang="ko-KR" sz="1400" b="1" i="0" u="none" strike="noStrike" kern="0" cap="none" spc="-51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352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4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3491" y="2289101"/>
            <a:ext cx="7986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Extended</a:t>
            </a:r>
          </a:p>
          <a:p>
            <a:r>
              <a:rPr lang="en-US" altLang="ko-KR" sz="1050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(+) Grid</a:t>
            </a:r>
            <a:endParaRPr lang="ko-KR" altLang="en-US" sz="1050" b="1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1318" y="749643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c) Changing incoterms to FOB</a:t>
            </a:r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427748" y="1176764"/>
            <a:ext cx="5505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>
                <a:latin typeface="나눔고딕" pitchFamily="50" charset="-127"/>
                <a:ea typeface="나눔고딕" pitchFamily="50" charset="-127"/>
              </a:rPr>
              <a:t>▷</a:t>
            </a:r>
            <a:r>
              <a:rPr lang="en-US" altLang="ko-KR" sz="1600" smtClean="0">
                <a:latin typeface="나눔고딕" pitchFamily="50" charset="-127"/>
                <a:ea typeface="나눔고딕" pitchFamily="50" charset="-127"/>
              </a:rPr>
              <a:t> CIF Ocean Freight to Australia and New Zealand Ports</a:t>
            </a:r>
            <a:endParaRPr lang="ko-KR" altLang="en-US" sz="1600" dirty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293707"/>
              </p:ext>
            </p:extLst>
          </p:nvPr>
        </p:nvGraphicFramePr>
        <p:xfrm>
          <a:off x="803491" y="1688754"/>
          <a:ext cx="6096000" cy="29385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/>
                <a:gridCol w="2032000"/>
                <a:gridCol w="2032000"/>
              </a:tblGrid>
              <a:tr h="3426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PORT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OCEAN FREIGHT(US$)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REMARKS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Brisbane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$1,200/teu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Sydney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$1,200/teu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Melbourne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$1,200/teu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Fremantle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$1,200/teu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Adelaide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$1,200/teu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Townsville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$2,600/teu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Auckland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$1,200/teu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smtClean="0"/>
                        <a:t>Not</a:t>
                      </a:r>
                      <a:r>
                        <a:rPr lang="en-US" altLang="ko-KR" sz="1200" baseline="0" smtClean="0"/>
                        <a:t> shipped yet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46036" y="4885717"/>
            <a:ext cx="7889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Global agrees changing incoterms from CIF to FOB.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When incoterms are changed to FOB, Global will contact Club Assist’s nominated freight forwarder to arrange shipment after production.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endParaRPr lang="en-US" altLang="ko-KR" sz="1200" smtClean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5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1318" y="749643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d</a:t>
            </a:r>
            <a:r>
              <a:rPr lang="en-US" altLang="ko-KR" smtClean="0"/>
              <a:t>) GRI issue for Australia</a:t>
            </a:r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93600" y="1193040"/>
            <a:ext cx="7093609" cy="337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Additional ocean freight of USD$500 was applied to November, December and January orders.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92559"/>
              </p:ext>
            </p:extLst>
          </p:nvPr>
        </p:nvGraphicFramePr>
        <p:xfrm>
          <a:off x="601362" y="1754657"/>
          <a:ext cx="4572000" cy="21968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24000"/>
                <a:gridCol w="1524000"/>
                <a:gridCol w="1524000"/>
              </a:tblGrid>
              <a:tr h="34269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Destination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Quantity(CNTR)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Amount(USD)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Brisbane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19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$9,500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Sydney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30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$15,000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Melbourne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19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$9,500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Adelaide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1</a:t>
                      </a:r>
                      <a:endParaRPr lang="ko-KR" altLang="en-US" sz="12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/>
                        <a:t>$500</a:t>
                      </a:r>
                      <a:endParaRPr lang="ko-KR" altLang="en-US" sz="120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Total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69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smtClean="0">
                          <a:solidFill>
                            <a:srgbClr val="FF0000"/>
                          </a:solidFill>
                        </a:rPr>
                        <a:t>$34,500</a:t>
                      </a:r>
                      <a:endParaRPr lang="ko-KR" altLang="en-US" sz="120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89481" y="4212200"/>
            <a:ext cx="73293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Townsville </a:t>
            </a: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order has been not counted as the actual ocean freight exceeds $1,700 per 20ft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CNTR.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Club Assist and Global agreed to offset overpaid amount ($34,500) by applying FOB prices to March and April orders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Total $25,277.48 has been offset from March placed orders. Remaining $9,222.52 will be offset from April placed orders.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Details 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has </a:t>
            </a:r>
            <a:r>
              <a:rPr lang="en-US" altLang="ko-KR" sz="1200">
                <a:latin typeface="나눔고딕" pitchFamily="50" charset="-127"/>
                <a:ea typeface="나눔고딕" pitchFamily="50" charset="-127"/>
              </a:rPr>
              <a:t>been sent to Mr. Dojo Esquivel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endParaRPr lang="en-US" altLang="ko-KR" sz="120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6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1318" y="809881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e) Change OA credit terms to 90days</a:t>
            </a:r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61318" y="1323741"/>
            <a:ext cx="679384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Global has been applying additional 0.8% to the invoice amount as 120days usance.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This cost is for the additional 60days credit that we give to Club Assist.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If Club Assist wants to change OA credit terms to 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90days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then Global would have to apply </a:t>
            </a:r>
          </a:p>
          <a:p>
            <a:pPr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r>
              <a:rPr lang="en-US" altLang="ko-KR" sz="120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   additional 0.4%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to the invoice amount.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Global can give only </a:t>
            </a:r>
            <a:r>
              <a:rPr lang="en-US" altLang="ko-KR" sz="1200" smtClean="0">
                <a:solidFill>
                  <a:srgbClr val="FF0000"/>
                </a:solidFill>
                <a:latin typeface="나눔고딕" pitchFamily="50" charset="-127"/>
                <a:ea typeface="나눔고딕" pitchFamily="50" charset="-127"/>
              </a:rPr>
              <a:t>60days credit</a:t>
            </a: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 at no additional invoiced amount.</a:t>
            </a:r>
            <a:endParaRPr lang="en-US" altLang="ko-KR" sz="1200"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50000"/>
              </a:lnSpc>
              <a:buClr>
                <a:schemeClr val="bg1">
                  <a:lumMod val="50000"/>
                </a:schemeClr>
              </a:buClr>
            </a:pPr>
            <a:endParaRPr lang="en-US" altLang="ko-KR" sz="1200" smtClean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18" y="2910585"/>
            <a:ext cx="8015417" cy="300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6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47278" y="664255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7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5" y="6414971"/>
            <a:ext cx="673006" cy="261107"/>
          </a:xfrm>
          <a:prstGeom prst="rect">
            <a:avLst/>
          </a:prstGeom>
        </p:spPr>
      </p:pic>
      <p:sp>
        <p:nvSpPr>
          <p:cNvPr id="31" name="부제목 2"/>
          <p:cNvSpPr txBox="1">
            <a:spLocks/>
          </p:cNvSpPr>
          <p:nvPr/>
        </p:nvSpPr>
        <p:spPr>
          <a:xfrm>
            <a:off x="264462" y="6323683"/>
            <a:ext cx="7652100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information is confidential and was prepared by </a:t>
            </a:r>
            <a:r>
              <a:rPr lang="en-US" altLang="ko-KR" sz="800" spc="-20" dirty="0" smtClean="0">
                <a:solidFill>
                  <a:prstClr val="white">
                    <a:lumMod val="50000"/>
                  </a:prstClr>
                </a:solidFill>
                <a:latin typeface="나눔고딕" pitchFamily="50" charset="-127"/>
                <a:ea typeface="나눔고딕" pitchFamily="50" charset="-127"/>
              </a:rPr>
              <a:t>SBC AO(America Oceania) Team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It is not to be relied on by any 3</a:t>
            </a:r>
            <a:r>
              <a:rPr lang="en-US" altLang="ko-KR" sz="800" spc="-20" baseline="300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rd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party without SBC AO Team’s 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prior written consent.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en-US" altLang="ko-KR" sz="2400" b="1" spc="-150" smtClean="0">
                <a:solidFill>
                  <a:srgbClr val="1D314E"/>
                </a:solidFill>
              </a:rPr>
              <a:t>1. Australia and New Zealand Business</a:t>
            </a:r>
            <a:endParaRPr lang="ko-KR" altLang="en-US" sz="2400" spc="-150" dirty="0">
              <a:solidFill>
                <a:srgbClr val="1D314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1318" y="735742"/>
            <a:ext cx="682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f</a:t>
            </a:r>
            <a:r>
              <a:rPr lang="en-US" altLang="ko-KR" smtClean="0"/>
              <a:t>) 3554 &amp; 6668 top label attached location</a:t>
            </a:r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61318" y="1168572"/>
            <a:ext cx="494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Current label attached location for 3554 &amp; 6668 (High CCA DIN)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3779" y="1744422"/>
            <a:ext cx="425767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511" y="2458820"/>
            <a:ext cx="1865014" cy="648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03317" y="2427626"/>
            <a:ext cx="1164486" cy="669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461318" y="4958902"/>
            <a:ext cx="775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Due to the cover design change of 3554 &amp; 6668 the label attached location has been changed as above.</a:t>
            </a:r>
          </a:p>
          <a:p>
            <a:pPr marL="171450" indent="-171450">
              <a:lnSpc>
                <a:spcPct val="150000"/>
              </a:lnSpc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altLang="ko-KR" sz="1200" smtClean="0">
                <a:latin typeface="나눔고딕" pitchFamily="50" charset="-127"/>
                <a:ea typeface="나눔고딕" pitchFamily="50" charset="-127"/>
              </a:rPr>
              <a:t>We have received confirmation mail that the labels are good to go from Tim Lennon.</a:t>
            </a:r>
          </a:p>
        </p:txBody>
      </p:sp>
      <p:cxnSp>
        <p:nvCxnSpPr>
          <p:cNvPr id="15" name="직선 연결선 14"/>
          <p:cNvCxnSpPr/>
          <p:nvPr/>
        </p:nvCxnSpPr>
        <p:spPr>
          <a:xfrm>
            <a:off x="364801" y="62474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08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9397</TotalTime>
  <Words>2256</Words>
  <Application>Microsoft Office PowerPoint</Application>
  <PresentationFormat>화면 슬라이드 쇼(4:3)</PresentationFormat>
  <Paragraphs>418</Paragraphs>
  <Slides>18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4" baseType="lpstr">
      <vt:lpstr>Arial</vt:lpstr>
      <vt:lpstr>Wingdings</vt:lpstr>
      <vt:lpstr>굴림</vt:lpstr>
      <vt:lpstr>나눔고딕</vt:lpstr>
      <vt:lpstr>맑은 고딕</vt:lpstr>
      <vt:lpstr>Office 테마</vt:lpstr>
      <vt:lpstr>Club Assist Meeting Agenda  </vt:lpstr>
      <vt:lpstr>Context</vt:lpstr>
      <vt:lpstr>1. Australia and New Zealand Business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Thank you </vt:lpstr>
      <vt:lpstr>1. North America Business</vt:lpstr>
      <vt:lpstr>PowerPoint 프레젠테이션</vt:lpstr>
      <vt:lpstr>Thank you 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admin</cp:lastModifiedBy>
  <cp:revision>507</cp:revision>
  <cp:lastPrinted>2015-04-22T11:02:38Z</cp:lastPrinted>
  <dcterms:created xsi:type="dcterms:W3CDTF">2011-08-24T01:05:33Z</dcterms:created>
  <dcterms:modified xsi:type="dcterms:W3CDTF">2015-04-22T11:02:41Z</dcterms:modified>
</cp:coreProperties>
</file>